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96" autoAdjust="0"/>
    <p:restoredTop sz="94660"/>
  </p:normalViewPr>
  <p:slideViewPr>
    <p:cSldViewPr>
      <p:cViewPr varScale="1">
        <p:scale>
          <a:sx n="104" d="100"/>
          <a:sy n="10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640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050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309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199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586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417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444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38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072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274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794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5F01-AF3D-4F06-B1A1-940050828C4F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5A0E-E2CD-4F29-A325-E85612B1FC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68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57298"/>
            <a:ext cx="8280920" cy="242889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Нова державна служба якості освіти та методична підтримка в децентралізованій системі освіти 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4714884"/>
            <a:ext cx="3541560" cy="149791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1800" b="1" i="1" dirty="0" smtClean="0">
                <a:solidFill>
                  <a:srgbClr val="002060"/>
                </a:solidFill>
              </a:rPr>
              <a:t>Олег </a:t>
            </a:r>
            <a:r>
              <a:rPr lang="uk-UA" sz="1800" b="1" i="1" dirty="0" err="1" smtClean="0">
                <a:solidFill>
                  <a:srgbClr val="002060"/>
                </a:solidFill>
              </a:rPr>
              <a:t>Фасоля</a:t>
            </a:r>
            <a:r>
              <a:rPr lang="uk-UA" sz="1800" b="1" i="1" dirty="0" smtClean="0">
                <a:solidFill>
                  <a:srgbClr val="002060"/>
                </a:solidFill>
              </a:rPr>
              <a:t>,</a:t>
            </a:r>
            <a:endParaRPr lang="ru-RU" sz="1800" b="1" i="1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директор Департаменту</a:t>
            </a:r>
          </a:p>
          <a:p>
            <a:pPr algn="just">
              <a:spcBef>
                <a:spcPts val="0"/>
              </a:spcBef>
            </a:pPr>
            <a:r>
              <a:rPr lang="uk-UA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освіти і науки</a:t>
            </a:r>
          </a:p>
          <a:p>
            <a:pPr algn="just">
              <a:spcBef>
                <a:spcPts val="0"/>
              </a:spcBef>
            </a:pPr>
            <a:r>
              <a:rPr lang="uk-UA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Хмельницької обласної</a:t>
            </a:r>
          </a:p>
          <a:p>
            <a:pPr algn="just">
              <a:spcBef>
                <a:spcPts val="0"/>
              </a:spcBef>
            </a:pPr>
            <a:r>
              <a:rPr lang="uk-UA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державної адміністрації</a:t>
            </a:r>
          </a:p>
        </p:txBody>
      </p:sp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57298"/>
            <a:ext cx="8280920" cy="242889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Нова державна служба якості освіти та методична підтримка в децентралізованій системі освіти 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4714884"/>
            <a:ext cx="3541560" cy="149791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1800" b="1" i="1" dirty="0" smtClean="0">
                <a:solidFill>
                  <a:schemeClr val="tx2">
                    <a:lumMod val="75000"/>
                  </a:schemeClr>
                </a:solidFill>
              </a:rPr>
              <a:t>Олег </a:t>
            </a:r>
            <a:r>
              <a:rPr lang="uk-UA" sz="1800" b="1" i="1" dirty="0" err="1" smtClean="0">
                <a:solidFill>
                  <a:schemeClr val="tx2">
                    <a:lumMod val="75000"/>
                  </a:schemeClr>
                </a:solidFill>
              </a:rPr>
              <a:t>Фасоля</a:t>
            </a:r>
            <a:r>
              <a:rPr lang="uk-UA" sz="1800" b="1" i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endParaRPr lang="ru-RU" sz="1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1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Департаменту</a:t>
            </a:r>
          </a:p>
          <a:p>
            <a:pPr algn="just">
              <a:spcBef>
                <a:spcPts val="0"/>
              </a:spcBef>
            </a:pPr>
            <a:r>
              <a:rPr lang="uk-UA" sz="1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освіти і науки</a:t>
            </a:r>
          </a:p>
          <a:p>
            <a:pPr algn="just">
              <a:spcBef>
                <a:spcPts val="0"/>
              </a:spcBef>
            </a:pPr>
            <a:r>
              <a:rPr lang="uk-UA" sz="1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Хмельницької обласної</a:t>
            </a:r>
          </a:p>
          <a:p>
            <a:pPr algn="just">
              <a:spcBef>
                <a:spcPts val="0"/>
              </a:spcBef>
            </a:pPr>
            <a:r>
              <a:rPr lang="uk-UA" sz="1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 адміністрації</a:t>
            </a:r>
          </a:p>
        </p:txBody>
      </p:sp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0920" cy="2428892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Дякуємо за увагу!</a:t>
            </a:r>
            <a:endParaRPr lang="ru-RU" sz="6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6929454" cy="8572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Батьки та діти вимагають змін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/>
          </a:blip>
          <a:srcRect t="6230"/>
          <a:stretch>
            <a:fillRect/>
          </a:stretch>
        </p:blipFill>
        <p:spPr bwMode="auto">
          <a:xfrm>
            <a:off x="1500166" y="714356"/>
            <a:ext cx="573622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7248868" cy="121444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Системні зміни в умовах </a:t>
            </a:r>
            <a:br>
              <a:rPr lang="uk-UA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децентралізації освіти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786874" cy="450059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alt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Оновлення змісту</a:t>
            </a:r>
            <a:r>
              <a:rPr lang="ru-RU" alt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освіти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alt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Перехід від знаннєвої парадигми до компетентнісної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alt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Інтегроване навчання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alt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Надання свободи у діяльності вчителя та керівника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alt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Зміна структури </a:t>
            </a:r>
            <a:r>
              <a:rPr lang="ru-RU" altLang="uk-UA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alt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alt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мережі</a:t>
            </a:r>
            <a:endParaRPr lang="uk-UA" altLang="uk-UA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altLang="uk-UA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alt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altLang="uk-UA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alt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endParaRPr lang="ru-RU" altLang="uk-UA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alt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Нове освітнє середовище</a:t>
            </a:r>
          </a:p>
          <a:p>
            <a:pPr algn="just">
              <a:spcBef>
                <a:spcPts val="0"/>
              </a:spcBef>
            </a:pPr>
            <a:endParaRPr lang="ru-RU" sz="1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7248868" cy="121444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Ризики імплементації </a:t>
            </a:r>
            <a:br>
              <a:rPr lang="uk-UA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нового Закону України </a:t>
            </a:r>
            <a:r>
              <a:rPr lang="uk-UA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освіту”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000240"/>
            <a:ext cx="8786874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uk-UA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Міфологени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минулого; потреба зміни стереотипів</a:t>
            </a:r>
          </a:p>
          <a:p>
            <a:pPr algn="l">
              <a:buFont typeface="Wingdings" pitchFamily="2" charset="2"/>
              <a:buChar char="ü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Часткове усвідомлення концептуальних засад Нової української школи учасниками освітнього процесу </a:t>
            </a:r>
          </a:p>
          <a:p>
            <a:pPr algn="l">
              <a:buFont typeface="Wingdings" pitchFamily="2" charset="2"/>
              <a:buChar char="ü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Брак управлінських кадрів з відповідним досвідом та знаннями </a:t>
            </a:r>
          </a:p>
          <a:p>
            <a:pPr algn="l">
              <a:buFont typeface="Wingdings" pitchFamily="2" charset="2"/>
              <a:buChar char="ü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Неготовність керівників діяти в умовах повної автономії </a:t>
            </a:r>
          </a:p>
          <a:p>
            <a:pPr algn="l">
              <a:buFont typeface="Wingdings" pitchFamily="2" charset="2"/>
              <a:buChar char="ü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Недостатній рівень компетентності вчителя щодо реалізації  принципу академічної свободи</a:t>
            </a:r>
          </a:p>
          <a:p>
            <a:pPr algn="l">
              <a:buFont typeface="Wingdings" pitchFamily="2" charset="2"/>
              <a:buChar char="ü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Відсутність кваліфікованої юридичної підтримки у прийнятті управлінських рішень в об'єднаній територіальній громаді</a:t>
            </a:r>
          </a:p>
          <a:p>
            <a:pPr algn="l">
              <a:buFont typeface="Wingdings" pitchFamily="2" charset="2"/>
              <a:buChar char="ü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Усвідомлення відповідальності громади за розвиток освіти та створення умов для надання якісних освітніх послуг; втрата якісних показників за рахунок економії коштів </a:t>
            </a:r>
          </a:p>
          <a:p>
            <a:pPr algn="l"/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l"/>
            <a:endParaRPr lang="uk-UA" sz="1800" dirty="0" smtClean="0"/>
          </a:p>
          <a:p>
            <a:endParaRPr lang="uk-UA" sz="1800" dirty="0" smtClean="0"/>
          </a:p>
          <a:p>
            <a:pPr algn="just">
              <a:spcBef>
                <a:spcPts val="0"/>
              </a:spcBef>
            </a:pPr>
            <a:endParaRPr lang="ru-RU" sz="1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7248868" cy="121444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Першочергові кроки з реалізації завдань: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857364"/>
            <a:ext cx="8501122" cy="4500594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приведення діяльності органів управління освітою, методичних служб, закладів освіти у відповідність до чинного законодавства;</a:t>
            </a:r>
          </a:p>
          <a:p>
            <a:pPr marL="342900" indent="-34290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uk-UA" altLang="uk-UA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модернізація системи підготовки та підвищення кваліфікації педагогічних кадрів;</a:t>
            </a:r>
          </a:p>
          <a:p>
            <a:pPr marL="342900" indent="-34290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uk-UA" altLang="uk-UA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пошук оптимальних підходів та форм науково-методичної підтримки в системі діяльності методичної служби:</a:t>
            </a:r>
          </a:p>
          <a:p>
            <a:pPr marL="800100" lvl="1" indent="-3429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 готовності керівника до роботи в умовах децентралізації;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 професійних компетенцій педагогічних працівників для участі у реформаційних процесах і досягненні якісних результатів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pPr algn="l"/>
            <a:endParaRPr lang="uk-UA" altLang="uk-UA" sz="1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altLang="uk-UA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l"/>
            <a:endParaRPr lang="uk-UA" altLang="uk-UA" sz="1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uk-UA" sz="1800" dirty="0" smtClean="0"/>
          </a:p>
          <a:p>
            <a:endParaRPr lang="uk-UA" sz="1800" dirty="0" smtClean="0"/>
          </a:p>
          <a:p>
            <a:pPr algn="just">
              <a:spcBef>
                <a:spcPts val="0"/>
              </a:spcBef>
            </a:pPr>
            <a:endParaRPr lang="ru-RU" sz="1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7248868" cy="121444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Методична підтримка в децентралізованій системі освіти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8786874" cy="45005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800" dirty="0" smtClean="0"/>
          </a:p>
          <a:p>
            <a:pPr lvl="1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Залучення освітян у процес змін </a:t>
            </a:r>
          </a:p>
          <a:p>
            <a:pPr lvl="1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Передача методичних повноважень на рівень закладу освіти</a:t>
            </a:r>
          </a:p>
          <a:p>
            <a:pPr lvl="1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 координації діяльності методичних структур різних рівнів  </a:t>
            </a:r>
          </a:p>
          <a:p>
            <a:pPr lvl="1" algn="l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Перехід до методичного сервісу як одного з елементів відкритої освіти</a:t>
            </a:r>
          </a:p>
          <a:p>
            <a:pPr algn="l"/>
            <a:endParaRPr lang="uk-UA" sz="1800" dirty="0" smtClean="0"/>
          </a:p>
          <a:p>
            <a:endParaRPr lang="uk-UA" sz="1800" dirty="0" smtClean="0"/>
          </a:p>
          <a:p>
            <a:pPr algn="just">
              <a:spcBef>
                <a:spcPts val="0"/>
              </a:spcBef>
            </a:pPr>
            <a:endParaRPr lang="ru-RU" sz="1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7248868" cy="121444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Забезпечення методичного супроводу </a:t>
            </a:r>
            <a:br>
              <a:rPr lang="uk-UA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умовах децентралізації: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358246" cy="492922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районні методичні кабінети як структурні підрозділи відділів освіти райдержадміністрацій - 14;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міські методичні кабінети як структурні підрозділи управлінь освіти виконавчих комітетів міських рад – 6;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методичні кабінети у структурі відділів освіти  об’єднаних територіальних громад – 9;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інспекторсько-методична служба відділу освіти об’єднаної територіальної громади – 3;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міжшкільний методичний центр – 4;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угодами про науково-методичне співробітництво – 7.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altLang="uk-UA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altLang="uk-UA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l"/>
            <a:endParaRPr lang="uk-UA" altLang="uk-UA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800" b="1" dirty="0" smtClean="0"/>
          </a:p>
          <a:p>
            <a:endParaRPr lang="uk-UA" sz="1800" b="1" dirty="0" smtClean="0"/>
          </a:p>
          <a:p>
            <a:pPr algn="just">
              <a:spcBef>
                <a:spcPts val="0"/>
              </a:spcBef>
            </a:pPr>
            <a:endParaRPr lang="ru-RU" sz="18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7429520" cy="78579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Новий формат діяльності методичної служби 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908" y="3857628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8786874" cy="4500594"/>
          </a:xfrm>
        </p:spPr>
        <p:txBody>
          <a:bodyPr>
            <a:normAutofit/>
          </a:bodyPr>
          <a:lstStyle/>
          <a:p>
            <a:pPr algn="l"/>
            <a:r>
              <a:rPr lang="uk-UA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800" dirty="0" smtClean="0"/>
          </a:p>
          <a:p>
            <a:pPr algn="l"/>
            <a:endParaRPr lang="uk-UA" altLang="uk-UA" sz="1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altLang="uk-UA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l"/>
            <a:endParaRPr lang="uk-UA" altLang="uk-UA" sz="1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800" dirty="0" smtClean="0"/>
          </a:p>
          <a:p>
            <a:pPr algn="l"/>
            <a:endParaRPr lang="uk-UA" sz="1800" dirty="0" smtClean="0"/>
          </a:p>
          <a:p>
            <a:pPr algn="just">
              <a:spcBef>
                <a:spcPts val="0"/>
              </a:spcBef>
            </a:pPr>
            <a:endParaRPr lang="ru-RU" sz="1800" dirty="0">
              <a:solidFill>
                <a:srgbClr val="FF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643050"/>
            <a:ext cx="3214710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dirty="0" smtClean="0"/>
          </a:p>
          <a:p>
            <a:r>
              <a:rPr lang="uk-UA" dirty="0" smtClean="0"/>
              <a:t>Методист</a:t>
            </a:r>
            <a:r>
              <a:rPr lang="uk-UA" dirty="0" smtClean="0">
                <a:solidFill>
                  <a:srgbClr val="FF0000"/>
                </a:solidFill>
              </a:rPr>
              <a:t>                    </a:t>
            </a:r>
            <a:r>
              <a:rPr lang="uk-UA" b="1" dirty="0" smtClean="0">
                <a:solidFill>
                  <a:srgbClr val="FF0000"/>
                </a:solidFill>
              </a:rPr>
              <a:t>Методист</a:t>
            </a:r>
            <a:r>
              <a:rPr lang="uk-UA" dirty="0" smtClean="0"/>
              <a:t>                    </a:t>
            </a:r>
          </a:p>
          <a:p>
            <a:r>
              <a:rPr lang="uk-UA" dirty="0" smtClean="0"/>
              <a:t>предмета                    </a:t>
            </a:r>
            <a:r>
              <a:rPr lang="uk-UA" b="1" dirty="0" smtClean="0">
                <a:solidFill>
                  <a:srgbClr val="FF0000"/>
                </a:solidFill>
              </a:rPr>
              <a:t>учителя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uk-UA" dirty="0" smtClean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1643050"/>
            <a:ext cx="514353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ммммммм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857620" y="1428736"/>
            <a:ext cx="5187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r>
              <a:rPr lang="uk-UA" dirty="0" smtClean="0"/>
              <a:t>Науково-методична                    </a:t>
            </a:r>
            <a:r>
              <a:rPr lang="uk-UA" b="1" dirty="0" smtClean="0">
                <a:solidFill>
                  <a:srgbClr val="FF0000"/>
                </a:solidFill>
              </a:rPr>
              <a:t>Науково-методична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          </a:t>
            </a:r>
            <a:r>
              <a:rPr lang="uk-UA" dirty="0" smtClean="0"/>
              <a:t>робота</a:t>
            </a:r>
            <a:r>
              <a:rPr lang="uk-UA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uk-UA" b="1" dirty="0" smtClean="0">
                <a:solidFill>
                  <a:srgbClr val="FF0000"/>
                </a:solidFill>
              </a:rPr>
              <a:t>підтримка</a:t>
            </a:r>
            <a:r>
              <a:rPr lang="uk-UA" b="1" dirty="0" smtClean="0"/>
              <a:t>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rgbClr val="FF0000"/>
                </a:solidFill>
              </a:rPr>
              <a:t>                                                        </a:t>
            </a:r>
            <a:endParaRPr lang="uk-UA" dirty="0" smtClean="0"/>
          </a:p>
        </p:txBody>
      </p:sp>
      <p:sp>
        <p:nvSpPr>
          <p:cNvPr id="13" name="Стрелка вправо 12"/>
          <p:cNvSpPr/>
          <p:nvPr/>
        </p:nvSpPr>
        <p:spPr>
          <a:xfrm>
            <a:off x="1285852" y="1857364"/>
            <a:ext cx="857256" cy="21431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6072198" y="1928802"/>
            <a:ext cx="714380" cy="21431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3214686"/>
            <a:ext cx="150019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00364" y="5143512"/>
            <a:ext cx="1428760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навчально-методичні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143504" y="5072074"/>
            <a:ext cx="1428760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науково-методичні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215074" y="4071942"/>
            <a:ext cx="1643074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організаційно-методичні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857356" y="4214818"/>
            <a:ext cx="1357322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експертно-аналітичні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429520" y="3071810"/>
            <a:ext cx="150019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ресурсне забезпечення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71472" y="328612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alt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інформаційні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rot="10800000" flipV="1">
            <a:off x="3214678" y="4143380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2714612" y="2714620"/>
            <a:ext cx="3714776" cy="1428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Система сервісних послуг</a:t>
            </a:r>
            <a:endParaRPr lang="ru-RU" b="1" dirty="0"/>
          </a:p>
        </p:txBody>
      </p:sp>
      <p:cxnSp>
        <p:nvCxnSpPr>
          <p:cNvPr id="32" name="Прямая со стрелкой 31"/>
          <p:cNvCxnSpPr>
            <a:stCxn id="30" idx="2"/>
          </p:cNvCxnSpPr>
          <p:nvPr/>
        </p:nvCxnSpPr>
        <p:spPr>
          <a:xfrm rot="10800000" flipV="1">
            <a:off x="2071670" y="3429000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3821901" y="4250537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4893471" y="4321975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286512" y="371475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429388" y="3286124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08" y="28988"/>
            <a:ext cx="1723256" cy="16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084"/>
            <a:ext cx="3779912" cy="29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280920" cy="4214842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Clr>
                <a:srgbClr val="C00000"/>
              </a:buClr>
            </a:pPr>
            <a:r>
              <a:rPr lang="uk-UA" sz="3200" b="1" dirty="0" smtClean="0">
                <a:solidFill>
                  <a:srgbClr val="002060"/>
                </a:solidFill>
                <a:cs typeface="Arial" charset="0"/>
              </a:rPr>
              <a:t>	Що більше інновацій відбувається у середині системи, то більша ймовірність, що вона розвиватиметься загалом. Для цього потрібні </a:t>
            </a:r>
            <a:r>
              <a:rPr lang="uk-UA" sz="3200" b="1" dirty="0" smtClean="0">
                <a:solidFill>
                  <a:srgbClr val="C00000"/>
                </a:solidFill>
                <a:cs typeface="Arial" charset="0"/>
              </a:rPr>
              <a:t>три речі: </a:t>
            </a:r>
            <a:r>
              <a:rPr lang="uk-UA" sz="3200" b="1" dirty="0" smtClean="0">
                <a:solidFill>
                  <a:srgbClr val="002060"/>
                </a:solidFill>
                <a:cs typeface="Arial" charset="0"/>
              </a:rPr>
              <a:t>критичний аналіз теперішньої ситуації, бачення того, як усе має виглядати і теорія змін, яка підкаже, як перейти від одного до іншого. </a:t>
            </a:r>
            <a:br>
              <a:rPr lang="uk-UA" sz="3200" b="1" dirty="0" smtClean="0">
                <a:solidFill>
                  <a:srgbClr val="002060"/>
                </a:solidFill>
                <a:cs typeface="Arial" charset="0"/>
              </a:rPr>
            </a:br>
            <a:r>
              <a:rPr lang="uk-UA" sz="3200" b="1" dirty="0" smtClean="0">
                <a:solidFill>
                  <a:srgbClr val="002060"/>
                </a:solidFill>
                <a:cs typeface="Arial" charset="0"/>
              </a:rPr>
              <a:t>				           	</a:t>
            </a:r>
            <a:r>
              <a:rPr lang="uk-UA" sz="3200" b="1" i="1" smtClean="0">
                <a:solidFill>
                  <a:srgbClr val="C00000"/>
                </a:solidFill>
                <a:cs typeface="Arial" charset="0"/>
              </a:rPr>
              <a:t>Кен </a:t>
            </a:r>
            <a:r>
              <a:rPr lang="uk-UA" sz="3200" b="1" i="1" dirty="0" err="1" smtClean="0">
                <a:solidFill>
                  <a:srgbClr val="C00000"/>
                </a:solidFill>
                <a:cs typeface="Arial" charset="0"/>
              </a:rPr>
              <a:t>Робінсон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750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373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Нова державна служба якості освіти та методична підтримка в децентралізованій системі освіти </vt:lpstr>
      <vt:lpstr>Батьки та діти вимагають змін</vt:lpstr>
      <vt:lpstr>Системні зміни в умовах  децентралізації освіти</vt:lpstr>
      <vt:lpstr>Ризики імплементації  нового Закону України “Про освіту”</vt:lpstr>
      <vt:lpstr>Першочергові кроки з реалізації завдань:</vt:lpstr>
      <vt:lpstr>Методична підтримка в децентралізованій системі освіти</vt:lpstr>
      <vt:lpstr>Забезпечення методичного супроводу  в умовах децентралізації:</vt:lpstr>
      <vt:lpstr>Новий формат діяльності методичної служби </vt:lpstr>
      <vt:lpstr> Що більше інновацій відбувається у середині системи, то більша ймовірність, що вона розвиватиметься загалом. Для цього потрібні три речі: критичний аналіз теперішньої ситуації, бачення того, як усе має виглядати і теорія змін, яка підкаже, як перейти від одного до іншого.                  Кен Робінсон</vt:lpstr>
      <vt:lpstr>Нова державна служба якості освіти та методична підтримка в децентралізованій системі освіти </vt:lpstr>
      <vt:lpstr>Дякуємо за увагу!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Децентралізація освіти – перші підсумки</dc:title>
  <dc:creator>Feron</dc:creator>
  <cp:lastModifiedBy>Admin</cp:lastModifiedBy>
  <cp:revision>67</cp:revision>
  <dcterms:created xsi:type="dcterms:W3CDTF">2017-11-22T10:04:26Z</dcterms:created>
  <dcterms:modified xsi:type="dcterms:W3CDTF">2017-11-22T15:52:16Z</dcterms:modified>
</cp:coreProperties>
</file>